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85" r:id="rId6"/>
    <p:sldId id="282" r:id="rId7"/>
    <p:sldId id="268" r:id="rId8"/>
    <p:sldId id="287" r:id="rId9"/>
    <p:sldId id="288" r:id="rId10"/>
    <p:sldId id="289" r:id="rId11"/>
    <p:sldId id="290" r:id="rId12"/>
    <p:sldId id="291" r:id="rId13"/>
    <p:sldId id="292" r:id="rId14"/>
    <p:sldId id="293" r:id="rId15"/>
  </p:sldIdLst>
  <p:sldSz cx="10080625" cy="7559675"/>
  <p:notesSz cx="7559675" cy="10691813"/>
  <p:defaultTextStyle>
    <a:defPPr>
      <a:defRPr lang="en-GB"/>
    </a:defPPr>
    <a:lvl1pPr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28625" indent="-214313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644525" indent="-214313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860425" indent="-212725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076325" indent="-214313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404" autoAdjust="0"/>
    <p:restoredTop sz="90909"/>
  </p:normalViewPr>
  <p:slideViewPr>
    <p:cSldViewPr>
      <p:cViewPr varScale="1">
        <p:scale>
          <a:sx n="71" d="100"/>
          <a:sy n="71" d="100"/>
        </p:scale>
        <p:origin x="888" y="58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49216">
              <a:defRPr/>
            </a:pPr>
            <a:endParaRPr lang="ru-RU"/>
          </a:p>
        </p:txBody>
      </p:sp>
      <p:sp>
        <p:nvSpPr>
          <p:cNvPr id="2867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4100" y="1092200"/>
            <a:ext cx="5238750" cy="3930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136650" y="5408613"/>
            <a:ext cx="5076825" cy="4364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530576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1274763" y="1092200"/>
            <a:ext cx="4800600" cy="3933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1136650" y="5408613"/>
            <a:ext cx="5078413" cy="436721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1274763" y="1092200"/>
            <a:ext cx="4800600" cy="3933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/>
          </p:nvPr>
        </p:nvSpPr>
        <p:spPr>
          <a:xfrm>
            <a:off x="1136650" y="5408613"/>
            <a:ext cx="5078413" cy="436721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/>
          </p:nvPr>
        </p:nvSpPr>
        <p:spPr>
          <a:xfrm>
            <a:off x="1008063" y="5078413"/>
            <a:ext cx="5522912" cy="4789487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/>
          </p:nvPr>
        </p:nvSpPr>
        <p:spPr>
          <a:xfrm>
            <a:off x="1008063" y="5078413"/>
            <a:ext cx="5522912" cy="4789487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274763" y="1092200"/>
            <a:ext cx="4800600" cy="3933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/>
          </p:nvPr>
        </p:nvSpPr>
        <p:spPr>
          <a:xfrm>
            <a:off x="1136650" y="5408613"/>
            <a:ext cx="5078413" cy="436721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1274763" y="1092200"/>
            <a:ext cx="4800600" cy="3933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/>
          </p:nvPr>
        </p:nvSpPr>
        <p:spPr>
          <a:xfrm>
            <a:off x="1136650" y="5408613"/>
            <a:ext cx="5078413" cy="436721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 descr="a_e2d893b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3" y="157163"/>
            <a:ext cx="1574800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0" descr="a_e2d893b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3" y="157163"/>
            <a:ext cx="1574800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00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50163" y="7165975"/>
            <a:ext cx="2351087" cy="4032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10FE676F-31E7-4848-8137-EE17498CF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AD386-6964-4D1E-A6C8-0B73B810A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FC43-D86B-414A-8BB4-219B46553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BD690-9747-448B-A61E-A2653EAFB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26278-7AF3-4915-AE46-A574C6B4C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EA6AB-A07D-456C-95F5-B7AF1B0FA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09A8E-C2EC-44B8-8F76-D3F0F4FA7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DF013-170B-4339-8FCB-499537402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6C1B1-5122-4ABC-832E-830B38718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CB218-6E6E-46AF-BBFA-1DE701562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212B4-85D1-4771-B672-75F4BA0A5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72497" y="314962"/>
            <a:ext cx="9214386" cy="6929751"/>
          </a:xfrm>
          <a:prstGeom prst="roundRect">
            <a:avLst/>
          </a:prstGeom>
          <a:solidFill>
            <a:srgbClr val="C1FFC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4492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auto">
          <a:xfrm>
            <a:off x="503238" y="303213"/>
            <a:ext cx="9074150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503238" y="1763713"/>
            <a:ext cx="907415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3238" y="7007225"/>
            <a:ext cx="2352675" cy="401638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 defTabSz="449216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 defTabSz="449216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119688" y="7156450"/>
            <a:ext cx="2351087" cy="403225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 defTabSz="449216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C369F8-C6DF-494A-8B1D-C0FB644FE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4" name="Рисунок 9" descr="1263974281_6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6825" y="5905500"/>
            <a:ext cx="1676400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472497" y="314962"/>
            <a:ext cx="9214386" cy="6929751"/>
          </a:xfrm>
          <a:prstGeom prst="roundRect">
            <a:avLst/>
          </a:prstGeom>
          <a:solidFill>
            <a:srgbClr val="C1FFC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4492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8" name="Рисунок 9" descr="1263974281_6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6825" y="5905500"/>
            <a:ext cx="1676400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503972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1007943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511915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2015886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77825" indent="-3778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43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08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508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1008063" y="1979613"/>
            <a:ext cx="8135937" cy="2735262"/>
          </a:xfrm>
          <a:prstGeom prst="horizontalScroll">
            <a:avLst/>
          </a:prstGeom>
          <a:solidFill>
            <a:srgbClr val="DDFFDD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431800" y="2339975"/>
            <a:ext cx="92202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/>
            <a:r>
              <a:rPr lang="ru-RU" sz="6000" b="1">
                <a:solidFill>
                  <a:schemeClr val="tx1"/>
                </a:solidFill>
                <a:latin typeface="Times New Roman" pitchFamily="18" charset="0"/>
              </a:rPr>
              <a:t>КАК КНИГИ К НАМ ПРИХОДЯТ?</a:t>
            </a:r>
            <a:r>
              <a:rPr lang="ru-RU" sz="5400" b="1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4"/>
          <p:cNvSpPr>
            <a:spLocks noGrp="1"/>
          </p:cNvSpPr>
          <p:nvPr>
            <p:ph idx="1"/>
          </p:nvPr>
        </p:nvSpPr>
        <p:spPr>
          <a:xfrm>
            <a:off x="611188" y="779463"/>
            <a:ext cx="9074150" cy="1871662"/>
          </a:xfrm>
        </p:spPr>
        <p:txBody>
          <a:bodyPr/>
          <a:lstStyle/>
          <a:p>
            <a:pPr eaLnBrk="1" hangingPunct="1"/>
            <a:r>
              <a:rPr lang="ru-RU" sz="2400">
                <a:latin typeface="Arial" charset="0"/>
                <a:cs typeface="Arial" charset="0"/>
              </a:rPr>
              <a:t>Прежде чем книги отпечатают в типографии (на книжной фабрике), они поступают в издательство. Здесь редактор проверяет и готовит к передаче на книжную фабрику рукопись писателя и иллюстрации художника . </a:t>
            </a:r>
          </a:p>
          <a:p>
            <a:pPr eaLnBrk="1" hangingPunct="1"/>
            <a:endParaRPr lang="ru-RU"/>
          </a:p>
        </p:txBody>
      </p:sp>
      <p:pic>
        <p:nvPicPr>
          <p:cNvPr id="22531" name="Picture 4" descr="http://gdb.rferl.org/D4752586-47B7-4009-BCAB-5CFDB8D3672E_mw800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300" y="2411413"/>
            <a:ext cx="7200900" cy="47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03238" y="179388"/>
            <a:ext cx="9072562" cy="957262"/>
          </a:xfrm>
        </p:spPr>
        <p:txBody>
          <a:bodyPr/>
          <a:lstStyle/>
          <a:p>
            <a:pPr eaLnBrk="1" hangingPunct="1"/>
            <a:r>
              <a:rPr lang="ru-RU" b="1">
                <a:solidFill>
                  <a:srgbClr val="FF6600"/>
                </a:solidFill>
              </a:rPr>
              <a:t>Типография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0" y="1042988"/>
            <a:ext cx="9864725" cy="3673475"/>
          </a:xfrm>
        </p:spPr>
        <p:txBody>
          <a:bodyPr/>
          <a:lstStyle/>
          <a:p>
            <a:pPr eaLnBrk="1" hangingPunct="1"/>
            <a:r>
              <a:rPr lang="ru-RU" sz="2000">
                <a:latin typeface="Arial" charset="0"/>
                <a:cs typeface="Arial" charset="0"/>
              </a:rPr>
              <a:t>Подготовленные в издательстве рукописи попадают в наборный цех. Здесь их  готовят к печати.</a:t>
            </a:r>
          </a:p>
          <a:p>
            <a:pPr eaLnBrk="1" hangingPunct="1"/>
            <a:r>
              <a:rPr lang="ru-RU" sz="2000">
                <a:latin typeface="Arial" charset="0"/>
                <a:cs typeface="Arial" charset="0"/>
              </a:rPr>
              <a:t>Современная техника пришла на помощь людям и при изготовлении цветных иллюстраций. В печатную машину закладывают подготовленную бумагу и специальные краски. Так получается печатный текст и цветное изображение.</a:t>
            </a:r>
          </a:p>
          <a:p>
            <a:pPr eaLnBrk="1" hangingPunct="1"/>
            <a:r>
              <a:rPr lang="ru-RU" sz="2000">
                <a:latin typeface="Arial" charset="0"/>
                <a:cs typeface="Arial" charset="0"/>
              </a:rPr>
              <a:t>Чтобы листы не рассыпались и не растерялись, их нужно скрепить друг с другом. Это делают в переплётном цехе.</a:t>
            </a:r>
          </a:p>
          <a:p>
            <a:pPr eaLnBrk="1" hangingPunct="1"/>
            <a:r>
              <a:rPr lang="ru-RU" sz="2000">
                <a:latin typeface="Arial" charset="0"/>
                <a:cs typeface="Arial" charset="0"/>
              </a:rPr>
              <a:t>Когда книжный блок готов, его вставляют в подготовленный переплёт и закрепляют. Вот уже книга и готова.</a:t>
            </a:r>
          </a:p>
          <a:p>
            <a:pPr eaLnBrk="1" hangingPunct="1"/>
            <a:endParaRPr lang="ru-RU"/>
          </a:p>
        </p:txBody>
      </p:sp>
      <p:pic>
        <p:nvPicPr>
          <p:cNvPr id="14340" name="Picture 2" descr="http://1kz.biz/PR/ag/imeg/V%20-%20Tipografiya0000%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4137025"/>
            <a:ext cx="366395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http://businessesforsale.ru/fileupload/1299%20%D2%E8%EF%EE%E3%F0%E0%F4%E8%FF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0063" y="4137025"/>
            <a:ext cx="42862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http://minsk.freeads.by/content/root/users/2013/20130119/visitor/images/201301/f20130119160056-100445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3913" y="4140200"/>
            <a:ext cx="3954462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>
                <a:solidFill>
                  <a:srgbClr val="FF6600"/>
                </a:solidFill>
              </a:rPr>
              <a:t>Книжный магазин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215900" y="1258888"/>
            <a:ext cx="9361488" cy="2089150"/>
          </a:xfrm>
        </p:spPr>
        <p:txBody>
          <a:bodyPr/>
          <a:lstStyle/>
          <a:p>
            <a:pPr eaLnBrk="1" hangingPunct="1"/>
            <a:r>
              <a:rPr lang="ru-RU" sz="3200"/>
              <a:t>Книгу проверяют, упаковывают и отправляют в книжные магазины. В книжном магазине </a:t>
            </a:r>
            <a:r>
              <a:rPr lang="ru-RU" sz="3200" b="1"/>
              <a:t>продавцы</a:t>
            </a:r>
            <a:r>
              <a:rPr lang="ru-RU" sz="3200"/>
              <a:t> всегда помогут выбрать нужную книгу. </a:t>
            </a:r>
          </a:p>
        </p:txBody>
      </p:sp>
      <p:pic>
        <p:nvPicPr>
          <p:cNvPr id="24580" name="Picture 2" descr="http://all-pages.com/img/repphotos3/repphoto_16_3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688" y="2843213"/>
            <a:ext cx="6367462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4150" cy="976312"/>
          </a:xfrm>
        </p:spPr>
        <p:txBody>
          <a:bodyPr/>
          <a:lstStyle/>
          <a:p>
            <a:pPr eaLnBrk="1" hangingPunct="1"/>
            <a:r>
              <a:rPr lang="ru-RU" b="1">
                <a:solidFill>
                  <a:srgbClr val="FF6600"/>
                </a:solidFill>
              </a:rPr>
              <a:t>Библиотеки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503238" y="1136650"/>
            <a:ext cx="9074150" cy="5616575"/>
          </a:xfrm>
        </p:spPr>
        <p:txBody>
          <a:bodyPr/>
          <a:lstStyle/>
          <a:p>
            <a:pPr eaLnBrk="1" hangingPunct="1"/>
            <a:r>
              <a:rPr lang="ru-RU" sz="2400"/>
              <a:t>В библиотеке вам поможет выбрать книгу </a:t>
            </a:r>
            <a:r>
              <a:rPr lang="ru-RU" sz="2400" b="1"/>
              <a:t>библиотекарь.</a:t>
            </a:r>
          </a:p>
        </p:txBody>
      </p:sp>
      <p:pic>
        <p:nvPicPr>
          <p:cNvPr id="17412" name="Picture 2" descr="http://img-fotki.yandex.ru/get/10/v-andrey3.3/0_5a6a_917d8505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63" y="1636713"/>
            <a:ext cx="4714875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http://www.arhcity.ru/data/0/Biblioteka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4250" y="1636713"/>
            <a:ext cx="7431088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http://azblok.net/uploads/posts/2011-10/1318694185_4-monash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8438" y="1851025"/>
            <a:ext cx="73787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644525" y="574675"/>
            <a:ext cx="8990013" cy="692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44996" rIns="89991" bIns="44996"/>
          <a:lstStyle/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Я всех людей, что трудятся над книгой,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Люблю, и уважаю, и ценю.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А книги – у меня уже их много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На книжной полке бережно храню –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Покамест книгой сделается книга,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Огромный путь пройти она должна,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И сколько знаний требуется разных,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Труда, забот, чтоб родилась она!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И станет жить в народе книга эта,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Беседуя с читателем своим.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Источник радости, источник жизни, знания,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Люби её! Читать давай другим!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                               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                                         Куддае Мухаммади.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z="3200" b="1">
              <a:solidFill>
                <a:srgbClr val="000000"/>
              </a:solidFill>
              <a:ea typeface="Lucida Sans Unicode" pitchFamily="34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6600"/>
                </a:solidFill>
              </a:rPr>
              <a:t>Отгадай загадку:</a:t>
            </a:r>
          </a:p>
        </p:txBody>
      </p:sp>
      <p:sp>
        <p:nvSpPr>
          <p:cNvPr id="14339" name="Содержимое 8"/>
          <p:cNvSpPr>
            <a:spLocks noGrp="1"/>
          </p:cNvSpPr>
          <p:nvPr>
            <p:ph idx="1"/>
          </p:nvPr>
        </p:nvSpPr>
        <p:spPr>
          <a:xfrm>
            <a:off x="2016125" y="1403350"/>
            <a:ext cx="6192838" cy="3600450"/>
          </a:xfrm>
        </p:spPr>
        <p:txBody>
          <a:bodyPr/>
          <a:lstStyle/>
          <a:p>
            <a:pPr algn="ctr">
              <a:buFont typeface="Arial" charset="0"/>
              <a:buNone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600" b="1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Arial" charset="0"/>
              </a:rPr>
              <a:t>Говорит она беззвучно,</a:t>
            </a:r>
          </a:p>
          <a:p>
            <a:pPr algn="ctr">
              <a:buFont typeface="Arial" charset="0"/>
              <a:buNone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600" b="1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Arial" charset="0"/>
              </a:rPr>
              <a:t>а понятно и нескучно,</a:t>
            </a:r>
          </a:p>
          <a:p>
            <a:pPr algn="ctr">
              <a:buFont typeface="Arial" charset="0"/>
              <a:buNone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600" b="1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Arial" charset="0"/>
              </a:rPr>
              <a:t>Ты беседуй чаще с ней – </a:t>
            </a:r>
          </a:p>
          <a:p>
            <a:pPr algn="ctr">
              <a:buFont typeface="Arial" charset="0"/>
              <a:buNone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600" b="1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Arial" charset="0"/>
              </a:rPr>
              <a:t>Станешь вчетверо умней.</a:t>
            </a:r>
          </a:p>
          <a:p>
            <a:pPr algn="ctr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>
              <a:latin typeface="Arial" charset="0"/>
              <a:ea typeface="Lucida Sans Unicode" pitchFamily="34" charset="0"/>
              <a:cs typeface="Arial" charset="0"/>
            </a:endParaRP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1008063" y="5292725"/>
            <a:ext cx="8208962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tx1"/>
                </a:solidFill>
              </a:rPr>
              <a:t>Читать книги любят все. Книги помогают познать окружающий мир, узнать о давно прошедших временах, заглянуть в сказку. С книгой жить намного интересней и веселее! </a:t>
            </a:r>
          </a:p>
          <a:p>
            <a:endParaRPr lang="ru-RU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189038" y="777875"/>
            <a:ext cx="8856662" cy="84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46795" rIns="89991" bIns="46795" anchor="b"/>
          <a:lstStyle/>
          <a:p>
            <a:pPr hangingPunct="1">
              <a:buSzPct val="10000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4400">
                <a:solidFill>
                  <a:srgbClr val="482400"/>
                </a:solidFill>
                <a:ea typeface="Lucida Sans Unicode" pitchFamily="34" charset="0"/>
                <a:cs typeface="Lucida Sans Unicode" pitchFamily="34" charset="0"/>
              </a:rPr>
              <a:t>   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2103438" y="5440363"/>
            <a:ext cx="6784975" cy="209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46795" rIns="89991" bIns="46795">
            <a:spAutoFit/>
          </a:bodyPr>
          <a:lstStyle/>
          <a:p>
            <a:pPr hangingPunct="1">
              <a:lnSpc>
                <a:spcPct val="100000"/>
              </a:lnSpc>
              <a:buSzPct val="10000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z="2600" b="1">
              <a:solidFill>
                <a:srgbClr val="000000"/>
              </a:solidFill>
              <a:latin typeface="Arial Unicode MS" pitchFamily="34" charset="-128"/>
              <a:ea typeface="Lucida Sans Unicode" pitchFamily="34" charset="0"/>
              <a:cs typeface="Lucida Sans Unicode" pitchFamily="34" charset="0"/>
            </a:endParaRPr>
          </a:p>
          <a:p>
            <a:pPr hangingPunct="1">
              <a:lnSpc>
                <a:spcPct val="100000"/>
              </a:lnSpc>
              <a:buSzPct val="10000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z="2600" b="1">
              <a:solidFill>
                <a:srgbClr val="000000"/>
              </a:solidFill>
              <a:latin typeface="Arial Unicode MS" pitchFamily="34" charset="-128"/>
              <a:ea typeface="Lucida Sans Unicode" pitchFamily="34" charset="0"/>
              <a:cs typeface="Lucida Sans Unicode" pitchFamily="34" charset="0"/>
            </a:endParaRPr>
          </a:p>
          <a:p>
            <a:pPr hangingPunct="1">
              <a:lnSpc>
                <a:spcPct val="100000"/>
              </a:lnSpc>
              <a:buSzPct val="10000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z="2600" b="1">
              <a:solidFill>
                <a:srgbClr val="000000"/>
              </a:solidFill>
              <a:latin typeface="Arial Unicode MS" pitchFamily="34" charset="-128"/>
              <a:ea typeface="Lucida Sans Unicode" pitchFamily="34" charset="0"/>
              <a:cs typeface="Lucida Sans Unicode" pitchFamily="34" charset="0"/>
            </a:endParaRPr>
          </a:p>
          <a:p>
            <a:pPr>
              <a:lnSpc>
                <a:spcPct val="100000"/>
              </a:lnSpc>
              <a:buSzPct val="10000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z="2600" b="1">
              <a:solidFill>
                <a:srgbClr val="000000"/>
              </a:solidFill>
              <a:latin typeface="Arial Unicode MS" pitchFamily="34" charset="-128"/>
              <a:ea typeface="Lucida Sans Unicode" pitchFamily="34" charset="0"/>
              <a:cs typeface="Lucida Sans Unicode" pitchFamily="34" charset="0"/>
            </a:endParaRPr>
          </a:p>
          <a:p>
            <a:pPr>
              <a:lnSpc>
                <a:spcPct val="100000"/>
              </a:lnSpc>
              <a:buSzPct val="10000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z="2600" b="1">
              <a:solidFill>
                <a:srgbClr val="000000"/>
              </a:solidFill>
              <a:latin typeface="Arial Unicode MS" pitchFamily="34" charset="-128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5364" name="Text Box 15"/>
          <p:cNvSpPr txBox="1">
            <a:spLocks noChangeArrowheads="1"/>
          </p:cNvSpPr>
          <p:nvPr/>
        </p:nvSpPr>
        <p:spPr bwMode="auto">
          <a:xfrm>
            <a:off x="1706563" y="6262688"/>
            <a:ext cx="339725" cy="503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430" tIns="45716" rIns="91430" bIns="45716" anchor="ctr"/>
          <a:lstStyle/>
          <a:p>
            <a:endParaRPr lang="ru-RU"/>
          </a:p>
        </p:txBody>
      </p:sp>
      <p:sp>
        <p:nvSpPr>
          <p:cNvPr id="15365" name="Заголовок 21"/>
          <p:cNvSpPr>
            <a:spLocks noGrp="1"/>
          </p:cNvSpPr>
          <p:nvPr>
            <p:ph type="title"/>
          </p:nvPr>
        </p:nvSpPr>
        <p:spPr>
          <a:xfrm>
            <a:off x="503238" y="755650"/>
            <a:ext cx="9074150" cy="806450"/>
          </a:xfrm>
        </p:spPr>
        <p:txBody>
          <a:bodyPr/>
          <a:lstStyle/>
          <a:p>
            <a:pPr eaLnBrk="1" hangingPunct="1"/>
            <a:r>
              <a:rPr lang="ru-RU" b="1">
                <a:solidFill>
                  <a:srgbClr val="FF6600"/>
                </a:solidFill>
              </a:rPr>
              <a:t>Пословицы о книгах:</a:t>
            </a:r>
          </a:p>
        </p:txBody>
      </p:sp>
      <p:sp>
        <p:nvSpPr>
          <p:cNvPr id="15366" name="Содержимое 22"/>
          <p:cNvSpPr>
            <a:spLocks noGrp="1"/>
          </p:cNvSpPr>
          <p:nvPr>
            <p:ph idx="1"/>
          </p:nvPr>
        </p:nvSpPr>
        <p:spPr>
          <a:xfrm>
            <a:off x="503808" y="2267669"/>
            <a:ext cx="9074150" cy="4702175"/>
          </a:xfrm>
        </p:spPr>
        <p:txBody>
          <a:bodyPr/>
          <a:lstStyle/>
          <a:p>
            <a:pPr eaLnBrk="1" hangingPunct="1"/>
            <a:r>
              <a:rPr lang="ru-RU" sz="3200" b="1" dirty="0">
                <a:latin typeface="Arial" charset="0"/>
                <a:cs typeface="Arial" charset="0"/>
              </a:rPr>
              <a:t>Кто много читает, тот много и знает.</a:t>
            </a:r>
          </a:p>
          <a:p>
            <a:pPr eaLnBrk="1" hangingPunct="1"/>
            <a:r>
              <a:rPr lang="ru-RU" sz="3200" b="1" dirty="0">
                <a:latin typeface="Arial" charset="0"/>
                <a:cs typeface="Arial" charset="0"/>
              </a:rPr>
              <a:t>Книга мала, а ума придала.</a:t>
            </a:r>
          </a:p>
          <a:p>
            <a:pPr eaLnBrk="1" hangingPunct="1"/>
            <a:r>
              <a:rPr lang="ru-RU" sz="3200" b="1" dirty="0">
                <a:latin typeface="Arial" charset="0"/>
                <a:cs typeface="Arial" charset="0"/>
              </a:rPr>
              <a:t>С книгой поведешься, ума наберешься.</a:t>
            </a:r>
          </a:p>
          <a:p>
            <a:pPr eaLnBrk="1" hangingPunct="1"/>
            <a:r>
              <a:rPr lang="ru-RU" sz="3200" b="1" dirty="0">
                <a:latin typeface="Arial" charset="0"/>
                <a:cs typeface="Arial" charset="0"/>
              </a:rPr>
              <a:t>Книга – твой друг, без нее, как без рук.</a:t>
            </a:r>
          </a:p>
          <a:p>
            <a:pPr eaLnBrk="1" hangingPunct="1"/>
            <a:r>
              <a:rPr lang="ru-RU" sz="3200" b="1" dirty="0">
                <a:latin typeface="Arial" charset="0"/>
                <a:cs typeface="Arial" charset="0"/>
              </a:rPr>
              <a:t>Книга поможет в труде, выручит в беде.</a:t>
            </a:r>
          </a:p>
          <a:p>
            <a:pPr eaLnBrk="1" hangingPunct="1">
              <a:buFont typeface="Arial" charset="0"/>
              <a:buNone/>
            </a:pPr>
            <a:endParaRPr lang="ru-RU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3213"/>
            <a:ext cx="9074150" cy="812800"/>
          </a:xfrm>
        </p:spPr>
        <p:txBody>
          <a:bodyPr lIns="89991" tIns="46795" rIns="89991" bIns="46795" anchor="b"/>
          <a:lstStyle/>
          <a:p>
            <a:pPr eaLnBrk="1" hangingPunct="1">
              <a:buClr>
                <a:srgbClr val="482400"/>
              </a:buCl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/>
              <a:t> </a:t>
            </a:r>
            <a:r>
              <a:rPr lang="ru-RU" b="1">
                <a:solidFill>
                  <a:srgbClr val="B84700"/>
                </a:solidFill>
              </a:rPr>
              <a:t>Бумага</a:t>
            </a:r>
            <a:r>
              <a:rPr lang="ru-RU"/>
              <a:t>        </a:t>
            </a:r>
          </a:p>
        </p:txBody>
      </p:sp>
      <p:sp>
        <p:nvSpPr>
          <p:cNvPr id="16387" name="Содержимое 4"/>
          <p:cNvSpPr>
            <a:spLocks noGrp="1"/>
          </p:cNvSpPr>
          <p:nvPr>
            <p:ph idx="1"/>
          </p:nvPr>
        </p:nvSpPr>
        <p:spPr>
          <a:xfrm>
            <a:off x="576263" y="1116013"/>
            <a:ext cx="9072562" cy="18002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200" b="1">
                <a:solidFill>
                  <a:srgbClr val="000000"/>
                </a:solidFill>
                <a:latin typeface="Arial" charset="0"/>
                <a:cs typeface="Arial" charset="0"/>
              </a:rPr>
              <a:t>Впервые бумага была изготовлена из тряпья, коры бамбука в Китае. Сейчас бумагу делают из дерева. </a:t>
            </a:r>
          </a:p>
          <a:p>
            <a:pPr eaLnBrk="1" hangingPunct="1"/>
            <a:endParaRPr lang="ru-RU"/>
          </a:p>
        </p:txBody>
      </p:sp>
      <p:pic>
        <p:nvPicPr>
          <p:cNvPr id="16388" name="Picture 6" descr="http://nsk.sibnovosti.ru/pictures/0409/8346/bolnogo_lesa_v_novosibirskoy_oblasti_stalo_v_tri_raza_bolsh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2916238"/>
            <a:ext cx="5038725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1"/>
          <p:cNvSpPr txBox="1">
            <a:spLocks noChangeArrowheads="1"/>
          </p:cNvSpPr>
          <p:nvPr/>
        </p:nvSpPr>
        <p:spPr bwMode="auto">
          <a:xfrm>
            <a:off x="5472113" y="3275013"/>
            <a:ext cx="4392612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44996" rIns="89991" bIns="44996"/>
          <a:lstStyle/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>
                <a:solidFill>
                  <a:srgbClr val="000000"/>
                </a:solidFill>
              </a:rPr>
              <a:t>Эта книжная страница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>
                <a:solidFill>
                  <a:srgbClr val="000000"/>
                </a:solidFill>
              </a:rPr>
              <a:t>Раньше, знаешь, чем была?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>
                <a:solidFill>
                  <a:srgbClr val="000000"/>
                </a:solidFill>
              </a:rPr>
              <a:t>Ели малою частицей,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>
                <a:solidFill>
                  <a:srgbClr val="000000"/>
                </a:solidFill>
              </a:rPr>
              <a:t>Ну, а ель в лесу росла.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" descr="http://solikamsk-raion.ru/userfiles/Image/publicationv/photo_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016" y="570653"/>
            <a:ext cx="5040560" cy="320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http://www.gruzoviki.ru/f/400/2vkm5t01nt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6403" y="3756551"/>
            <a:ext cx="4220345" cy="316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http://images.autoline.com.ua/news_images/3/3/6/1227457633-1-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840" y="3756551"/>
            <a:ext cx="3888431" cy="291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051"/>
          <p:cNvSpPr>
            <a:spLocks noChangeArrowheads="1"/>
          </p:cNvSpPr>
          <p:nvPr/>
        </p:nvSpPr>
        <p:spPr bwMode="auto">
          <a:xfrm>
            <a:off x="2087563" y="684213"/>
            <a:ext cx="62452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>
              <a:lnSpc>
                <a:spcPct val="118000"/>
              </a:lnSpc>
            </a:pPr>
            <a:r>
              <a:rPr lang="ru-RU" sz="3200" b="1">
                <a:solidFill>
                  <a:srgbClr val="FF6600"/>
                </a:solidFill>
                <a:latin typeface="Arial Black" pitchFamily="34" charset="0"/>
                <a:ea typeface="Lucida Sans Unicode" pitchFamily="34" charset="0"/>
                <a:cs typeface="Lucida Sans Unicode" pitchFamily="34" charset="0"/>
              </a:rPr>
              <a:t>Бумажный  комбинат</a:t>
            </a:r>
          </a:p>
        </p:txBody>
      </p:sp>
      <p:pic>
        <p:nvPicPr>
          <p:cNvPr id="9219" name="Picture 2050" descr="http://gdb.rferl.org/5A80D39A-143E-414D-BF7E-242A035F3D9C_mw800_mh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8438" y="1350963"/>
            <a:ext cx="733425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2052" descr="http://fedpress.ru/sites/fedpress/files/nancy/news/kam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875" y="1350963"/>
            <a:ext cx="7358063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792163" y="1079500"/>
            <a:ext cx="4968875" cy="3205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44996" rIns="89991" bIns="44996"/>
          <a:lstStyle/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Бумага и взрослым,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И детям нужна: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Газетой, тетрадкою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Станет она,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Альбомом для марок  богатым,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Сверкающим пёстрым плакатом.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В нарядную книгу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Она превратится.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Картинками ярко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Заблещут страницы!           </a:t>
            </a:r>
          </a:p>
        </p:txBody>
      </p:sp>
      <p:pic>
        <p:nvPicPr>
          <p:cNvPr id="19459" name="Picture 1029" descr="http://www.rusmia.ru/images/stories/Mia/znachki/chita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850" y="755650"/>
            <a:ext cx="46545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031" descr="http://darudar.org/var/files/img/b4/cb/b4cba56fb19594f9b2b9fd2f3fdc497e_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9863" y="4092575"/>
            <a:ext cx="4321175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>
                <a:solidFill>
                  <a:srgbClr val="FF6600"/>
                </a:solidFill>
              </a:rPr>
              <a:t>Издательство</a:t>
            </a:r>
          </a:p>
        </p:txBody>
      </p:sp>
      <p:sp>
        <p:nvSpPr>
          <p:cNvPr id="20483" name="Содержимое 4"/>
          <p:cNvSpPr>
            <a:spLocks noGrp="1"/>
          </p:cNvSpPr>
          <p:nvPr>
            <p:ph idx="1"/>
          </p:nvPr>
        </p:nvSpPr>
        <p:spPr>
          <a:xfrm>
            <a:off x="503238" y="1208088"/>
            <a:ext cx="9072562" cy="5184775"/>
          </a:xfrm>
        </p:spPr>
        <p:txBody>
          <a:bodyPr/>
          <a:lstStyle/>
          <a:p>
            <a:pPr eaLnBrk="1" hangingPunct="1"/>
            <a:r>
              <a:rPr lang="ru-RU" sz="2000">
                <a:latin typeface="Arial" charset="0"/>
                <a:cs typeface="Arial" charset="0"/>
              </a:rPr>
              <a:t>Чтобы книга к нам пришла, надо ее придумать. Нелёгок труд </a:t>
            </a:r>
            <a:r>
              <a:rPr lang="ru-RU" sz="2000" b="1">
                <a:latin typeface="Arial" charset="0"/>
                <a:cs typeface="Arial" charset="0"/>
              </a:rPr>
              <a:t>писателя, поэта</a:t>
            </a:r>
            <a:r>
              <a:rPr lang="ru-RU" sz="2000">
                <a:latin typeface="Arial" charset="0"/>
                <a:cs typeface="Arial" charset="0"/>
              </a:rPr>
              <a:t>. Чтобы написать хорошую, интересную книгу, нужно много знать и уметь передать свои знания другим. Писатели и поэты приносят свои рукописи в издательство. А знаете ли вы писателей и поэтов?</a:t>
            </a:r>
          </a:p>
        </p:txBody>
      </p:sp>
      <p:pic>
        <p:nvPicPr>
          <p:cNvPr id="11268" name="Picture 2" descr="http://ruvr.ru/files/Image/Editiors/Espanol/Victor2/pushk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3032125"/>
            <a:ext cx="3382962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http://img0.liveinternet.ru/images/attach/c/0/34/692/34692800_portraits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450" y="3059113"/>
            <a:ext cx="3160713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http://zhitejnik.ru/uploads/posts/2011-03/thumbs/1300691140_image_343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1975" y="3059113"/>
            <a:ext cx="29527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4"/>
          <p:cNvSpPr>
            <a:spLocks noGrp="1"/>
          </p:cNvSpPr>
          <p:nvPr>
            <p:ph idx="1"/>
          </p:nvPr>
        </p:nvSpPr>
        <p:spPr>
          <a:xfrm>
            <a:off x="576263" y="684213"/>
            <a:ext cx="9072562" cy="3167062"/>
          </a:xfrm>
        </p:spPr>
        <p:txBody>
          <a:bodyPr/>
          <a:lstStyle/>
          <a:p>
            <a:pPr eaLnBrk="1" hangingPunct="1"/>
            <a:r>
              <a:rPr lang="ru-RU" sz="2000">
                <a:latin typeface="Arial" charset="0"/>
                <a:cs typeface="Arial" charset="0"/>
              </a:rPr>
              <a:t>Многие книги выпускаются с яркими иллюстрациями. Их создаёт </a:t>
            </a:r>
            <a:r>
              <a:rPr lang="ru-RU" sz="2000" b="1">
                <a:latin typeface="Arial" charset="0"/>
                <a:cs typeface="Arial" charset="0"/>
              </a:rPr>
              <a:t>художник</a:t>
            </a:r>
            <a:r>
              <a:rPr lang="ru-RU" sz="2000">
                <a:latin typeface="Arial" charset="0"/>
                <a:cs typeface="Arial" charset="0"/>
              </a:rPr>
              <a:t>, который должен хорошо знать содержание книги. Иллюстрации помогают нам лучше представить образы и героев. Догадайтесь, из каких книг эти иллюстрации?</a:t>
            </a:r>
          </a:p>
        </p:txBody>
      </p:sp>
      <p:pic>
        <p:nvPicPr>
          <p:cNvPr id="12291" name="Picture 2" descr="http://www.egomoda.ru/sites/default/files/1212377358_vig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816" y="1979637"/>
            <a:ext cx="3281922" cy="288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http://crosti.ru/patterns/00/00/d7/4b0aaa70a5/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4088" y="3491805"/>
            <a:ext cx="3317053" cy="371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http://www.old-land.ru/kadr/rr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6456" y="2555701"/>
            <a:ext cx="3372145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4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230</TotalTime>
  <Words>508</Words>
  <Application>Microsoft Office PowerPoint</Application>
  <PresentationFormat>Произвольный</PresentationFormat>
  <Paragraphs>61</Paragraphs>
  <Slides>14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Arial Unicode MS</vt:lpstr>
      <vt:lpstr>Calibri</vt:lpstr>
      <vt:lpstr>Times New Roman</vt:lpstr>
      <vt:lpstr>Wingdings</vt:lpstr>
      <vt:lpstr>Тема4</vt:lpstr>
      <vt:lpstr>Презентация PowerPoint</vt:lpstr>
      <vt:lpstr>Отгадай загадку:</vt:lpstr>
      <vt:lpstr>Пословицы о книгах:</vt:lpstr>
      <vt:lpstr> Бумага        </vt:lpstr>
      <vt:lpstr>Презентация PowerPoint</vt:lpstr>
      <vt:lpstr>Презентация PowerPoint</vt:lpstr>
      <vt:lpstr>Презентация PowerPoint</vt:lpstr>
      <vt:lpstr>Издательство</vt:lpstr>
      <vt:lpstr>Презентация PowerPoint</vt:lpstr>
      <vt:lpstr>Презентация PowerPoint</vt:lpstr>
      <vt:lpstr>Типография</vt:lpstr>
      <vt:lpstr>Книжный магазин</vt:lpstr>
      <vt:lpstr>Библиотеки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Людмила Кузнецова</cp:lastModifiedBy>
  <cp:revision>34</cp:revision>
  <dcterms:modified xsi:type="dcterms:W3CDTF">2022-11-14T04:40:45Z</dcterms:modified>
</cp:coreProperties>
</file>